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7" r:id="rId5"/>
  </p:sldIdLst>
  <p:sldSz cx="12192000" cy="6858000"/>
  <p:notesSz cx="6858000" cy="9144000"/>
  <p:defaultTextStyle>
    <a:defPPr>
      <a:defRPr lang="pt-P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119" d="100"/>
          <a:sy n="119" d="100"/>
        </p:scale>
        <p:origin x="114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PT"/>
              <a:t>Clique para editar o estilo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PT"/>
              <a:t>Faça clique para editar o estilo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6B6BE1-CA7C-43BF-A957-BE33006B1879}" type="datetimeFigureOut">
              <a:rPr lang="pt-PT" smtClean="0"/>
              <a:pPr/>
              <a:t>15/06/2023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3C3588-1CB2-444F-9ACD-5051F04A6357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2356200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6B6BE1-CA7C-43BF-A957-BE33006B1879}" type="datetimeFigureOut">
              <a:rPr lang="pt-PT" smtClean="0"/>
              <a:pPr/>
              <a:t>15/06/2023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3C3588-1CB2-444F-9ACD-5051F04A6357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1066864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6B6BE1-CA7C-43BF-A957-BE33006B1879}" type="datetimeFigureOut">
              <a:rPr lang="pt-PT" smtClean="0"/>
              <a:pPr/>
              <a:t>15/06/2023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3C3588-1CB2-444F-9ACD-5051F04A6357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0336323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6B6BE1-CA7C-43BF-A957-BE33006B1879}" type="datetimeFigureOut">
              <a:rPr lang="pt-PT" smtClean="0"/>
              <a:pPr/>
              <a:t>15/06/2023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3C3588-1CB2-444F-9ACD-5051F04A6357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151776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/>
              <a:t>Clique para editar os estilos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6B6BE1-CA7C-43BF-A957-BE33006B1879}" type="datetimeFigureOut">
              <a:rPr lang="pt-PT" smtClean="0"/>
              <a:pPr/>
              <a:t>15/06/2023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3C3588-1CB2-444F-9ACD-5051F04A6357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9785209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e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6B6BE1-CA7C-43BF-A957-BE33006B1879}" type="datetimeFigureOut">
              <a:rPr lang="pt-PT" smtClean="0"/>
              <a:pPr/>
              <a:t>15/06/2023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3C3588-1CB2-444F-9ACD-5051F04A6357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1597125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/>
              <a:t>Clique para editar os estilos</a:t>
            </a:r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5" name="Marcador de Posição do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/>
              <a:t>Clique para editar os estilos</a:t>
            </a:r>
          </a:p>
        </p:txBody>
      </p:sp>
      <p:sp>
        <p:nvSpPr>
          <p:cNvPr id="6" name="Marcador de Posição de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7" name="Marcador de Posição d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6B6BE1-CA7C-43BF-A957-BE33006B1879}" type="datetimeFigureOut">
              <a:rPr lang="pt-PT" smtClean="0"/>
              <a:pPr/>
              <a:t>15/06/2023</a:t>
            </a:fld>
            <a:endParaRPr lang="pt-PT"/>
          </a:p>
        </p:txBody>
      </p:sp>
      <p:sp>
        <p:nvSpPr>
          <p:cNvPr id="8" name="Marcador de Posição do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9" name="Marcador de Posição do Número do Diapositivo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3C3588-1CB2-444F-9ACD-5051F04A6357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5688379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6B6BE1-CA7C-43BF-A957-BE33006B1879}" type="datetimeFigureOut">
              <a:rPr lang="pt-PT" smtClean="0"/>
              <a:pPr/>
              <a:t>15/06/2023</a:t>
            </a:fld>
            <a:endParaRPr lang="pt-PT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3C3588-1CB2-444F-9ACD-5051F04A6357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853587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6B6BE1-CA7C-43BF-A957-BE33006B1879}" type="datetimeFigureOut">
              <a:rPr lang="pt-PT" smtClean="0"/>
              <a:pPr/>
              <a:t>15/06/2023</a:t>
            </a:fld>
            <a:endParaRPr lang="pt-PT"/>
          </a:p>
        </p:txBody>
      </p:sp>
      <p:sp>
        <p:nvSpPr>
          <p:cNvPr id="3" name="Marcador de Posição do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3C3588-1CB2-444F-9ACD-5051F04A6357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1964072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PT"/>
              <a:t>Clique para editar os estilos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6B6BE1-CA7C-43BF-A957-BE33006B1879}" type="datetimeFigureOut">
              <a:rPr lang="pt-PT" smtClean="0"/>
              <a:pPr/>
              <a:t>15/06/2023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3C3588-1CB2-444F-9ACD-5051F04A6357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178735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a Imagem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PT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PT"/>
              <a:t>Clique para editar os estilos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6B6BE1-CA7C-43BF-A957-BE33006B1879}" type="datetimeFigureOut">
              <a:rPr lang="pt-PT" smtClean="0"/>
              <a:pPr/>
              <a:t>15/06/2023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3C3588-1CB2-444F-9ACD-5051F04A6357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1607283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6B6BE1-CA7C-43BF-A957-BE33006B1879}" type="datetimeFigureOut">
              <a:rPr lang="pt-PT" smtClean="0"/>
              <a:pPr/>
              <a:t>15/06/2023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3C3588-1CB2-444F-9ACD-5051F04A6357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6008155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P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89438" y="729049"/>
            <a:ext cx="4819135" cy="595595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12" name="Retângulo 11"/>
          <p:cNvSpPr/>
          <p:nvPr/>
        </p:nvSpPr>
        <p:spPr>
          <a:xfrm>
            <a:off x="2160031" y="1984464"/>
            <a:ext cx="4413764" cy="107503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13" name="CaixaDeTexto 12"/>
          <p:cNvSpPr txBox="1"/>
          <p:nvPr/>
        </p:nvSpPr>
        <p:spPr>
          <a:xfrm>
            <a:off x="2087842" y="1594129"/>
            <a:ext cx="4648542" cy="10618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PT" sz="900" dirty="0"/>
              <a:t>Designação do projeto | Ações do Município de Alcochete para combater a pandemia da doença COVID-19</a:t>
            </a:r>
          </a:p>
          <a:p>
            <a:pPr algn="just"/>
            <a:r>
              <a:rPr lang="pt-PT" sz="900" dirty="0"/>
              <a:t>Código do projeto |FSUE-02-9999-FSUE-000143</a:t>
            </a:r>
          </a:p>
          <a:p>
            <a:pPr algn="just"/>
            <a:r>
              <a:rPr lang="pt-PT" sz="900" dirty="0"/>
              <a:t>Eixo Prioritário|</a:t>
            </a:r>
            <a:r>
              <a:rPr lang="pt-PT" sz="9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pt-PT" sz="900" dirty="0"/>
              <a:t>Compensar custos decorrentes da emergência de saúde pública da doença COVID-19</a:t>
            </a:r>
          </a:p>
          <a:p>
            <a:pPr algn="just"/>
            <a:r>
              <a:rPr lang="pt-PT" sz="900" dirty="0"/>
              <a:t>Região de intervenção |Lisboa</a:t>
            </a:r>
          </a:p>
          <a:p>
            <a:pPr algn="just"/>
            <a:r>
              <a:rPr lang="pt-PT" sz="900" dirty="0"/>
              <a:t>Entidade beneficiária |Município de Alcochete</a:t>
            </a:r>
          </a:p>
        </p:txBody>
      </p:sp>
      <p:sp>
        <p:nvSpPr>
          <p:cNvPr id="15" name="CaixaDeTexto 14"/>
          <p:cNvSpPr txBox="1"/>
          <p:nvPr/>
        </p:nvSpPr>
        <p:spPr>
          <a:xfrm>
            <a:off x="2160031" y="3163330"/>
            <a:ext cx="4537331" cy="1050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t-PT" dirty="0"/>
          </a:p>
        </p:txBody>
      </p:sp>
      <p:sp>
        <p:nvSpPr>
          <p:cNvPr id="16" name="CaixaDeTexto 15"/>
          <p:cNvSpPr txBox="1"/>
          <p:nvPr/>
        </p:nvSpPr>
        <p:spPr>
          <a:xfrm>
            <a:off x="2095863" y="2677806"/>
            <a:ext cx="4537330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900" dirty="0"/>
              <a:t>Data de aprovação | 04-11-2021</a:t>
            </a:r>
          </a:p>
          <a:p>
            <a:r>
              <a:rPr lang="pt-PT" sz="900" dirty="0"/>
              <a:t>Data de início I 14-03-2020</a:t>
            </a:r>
          </a:p>
          <a:p>
            <a:r>
              <a:rPr lang="pt-PT" sz="900" dirty="0"/>
              <a:t>Data de conclusão I 30-09-2020</a:t>
            </a:r>
          </a:p>
          <a:p>
            <a:r>
              <a:rPr lang="pt-PT" sz="900" dirty="0"/>
              <a:t>Custo total elegível I 149.469,81 EUR</a:t>
            </a:r>
          </a:p>
          <a:p>
            <a:r>
              <a:rPr lang="pt-PT" sz="900" dirty="0"/>
              <a:t>Apoio financeiro da União Europeia | FEDER – 149.469,81 EUR</a:t>
            </a:r>
          </a:p>
        </p:txBody>
      </p:sp>
      <p:sp>
        <p:nvSpPr>
          <p:cNvPr id="20" name="CaixaDeTexto 19"/>
          <p:cNvSpPr txBox="1"/>
          <p:nvPr/>
        </p:nvSpPr>
        <p:spPr>
          <a:xfrm>
            <a:off x="2061410" y="3497284"/>
            <a:ext cx="4674973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PT" sz="9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No âmbito da operação “Ações do Município de Alcochete para combater a pandemia da doença COVID-19”, aprovada pelo POAT 2020, os principais objetivos são os seguintes:</a:t>
            </a:r>
            <a:endParaRPr lang="pt-PT" sz="9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pt-PT" sz="9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- Cumprimento e implementação das normas emanadas pela DGS, necessárias ao combate e contenção da propagação do vírus SARS-COV-2 e da doença COVID-19;</a:t>
            </a:r>
            <a:endParaRPr lang="pt-PT" sz="9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pt-PT" sz="9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- Acionamento de todas as estruturas de coordenação territorialmente competentes: Serviço Municipal de Proteção Civil, Associação Humanitária dos Bombeiros Voluntários de Alcochete; Guarda nacional Republicana, Autoridade de Saúde do Município, Centro de Saúde de Alcochete, Segurança Social, Juntas de Freguesia do Concelho, Centro Hospitalar Barreiro/Montijo, Base Aérea Nº 6 e Unidade de Apoio Geral de Material do Exército, e que integram a Comissão Municipal de Proteção Civil;</a:t>
            </a:r>
            <a:endParaRPr lang="pt-PT" sz="9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pt-PT" sz="9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- Contributo para assegurar a resposta por parte destas entidades, com o reforço de meios para todas as operações na área da saúde pública;</a:t>
            </a:r>
            <a:endParaRPr lang="pt-PT" sz="9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pt-PT" sz="9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- Manutenção do funcionamento da Comissão Municipal de Proteção Civil, enquanto responsável pela recolha e tratamento da informação relativa à situação pandémica em curso, garantindo uma permanente monitorização da situação;</a:t>
            </a:r>
            <a:endParaRPr lang="pt-PT" sz="9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pt-PT" sz="9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- Atualização da informação da situação epidemiológica no concelho de Alcochete e respetiva divulgação à população.</a:t>
            </a:r>
            <a:endParaRPr lang="pt-PT" sz="9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pt-PT" sz="9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Em suma, no contexto de situação pandémica, profundamente exigente, que atravessamos, considera-se que se impõem medidas, como as anteriormente descritas, que são objeto da presente candidatura e que, entre outras, demonstram o importante papel que as autarquias locais têm vindo a desempenhar na resposta à doença COVID -19, especialmente, na prevenção, proteção e apoio à população.</a:t>
            </a:r>
            <a:endParaRPr lang="pt-PT" sz="9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id="{4BBFA0DC-3AA2-F200-B219-5F1440223E6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77453" y="893410"/>
            <a:ext cx="4619908" cy="6196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712075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B0E78AEF44316C47A124FB74B705146C" ma:contentTypeVersion="11" ma:contentTypeDescription="Criar um novo documento." ma:contentTypeScope="" ma:versionID="e0fc20f7b917f520c01e2a6bb634567f">
  <xsd:schema xmlns:xsd="http://www.w3.org/2001/XMLSchema" xmlns:xs="http://www.w3.org/2001/XMLSchema" xmlns:p="http://schemas.microsoft.com/office/2006/metadata/properties" xmlns:ns3="39b817fa-f284-4454-a21a-486d5e031571" xmlns:ns4="729eb49e-3536-45f2-8c83-e6063dd1955b" targetNamespace="http://schemas.microsoft.com/office/2006/metadata/properties" ma:root="true" ma:fieldsID="cf6818b3a322b0c2a0bc63f200ee3dba" ns3:_="" ns4:_="">
    <xsd:import namespace="39b817fa-f284-4454-a21a-486d5e031571"/>
    <xsd:import namespace="729eb49e-3536-45f2-8c83-e6063dd1955b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AutoKeyPoints" minOccurs="0"/>
                <xsd:element ref="ns3:MediaServiceKeyPoints" minOccurs="0"/>
                <xsd:element ref="ns3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9b817fa-f284-4454-a21a-486d5e03157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29eb49e-3536-45f2-8c83-e6063dd1955b" elementFormDefault="qualified">
    <xsd:import namespace="http://schemas.microsoft.com/office/2006/documentManagement/types"/>
    <xsd:import namespace="http://schemas.microsoft.com/office/infopath/2007/PartnerControls"/>
    <xsd:element name="SharedWithUsers" ma:index="13" nillable="true" ma:displayName="Partilhado Com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4" nillable="true" ma:displayName="Detalhes de Partilhado Com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5" nillable="true" ma:displayName="Hash de Sugestão de Partilha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ú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49BB633-9086-4FC2-99A1-7F3B8CB2271E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2EE0878F-5C61-4210-8D80-8643FA98A65E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B6B0A39D-83F2-4636-B0B3-4BC66997798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9b817fa-f284-4454-a21a-486d5e031571"/>
    <ds:schemaRef ds:uri="729eb49e-3536-45f2-8c83-e6063dd1955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1859</TotalTime>
  <Words>357</Words>
  <Application>Microsoft Office PowerPoint</Application>
  <PresentationFormat>Ecrã Panorâmico</PresentationFormat>
  <Paragraphs>17</Paragraphs>
  <Slides>1</Slides>
  <Notes>0</Notes>
  <HiddenSlides>0</HiddenSlides>
  <MMClips>0</MMClips>
  <ScaleCrop>false</ScaleCrop>
  <HeadingPairs>
    <vt:vector size="6" baseType="variant">
      <vt:variant>
        <vt:lpstr>Tipos de letra usados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dos diapositivos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do Office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Paula Vicente</dc:creator>
  <cp:lastModifiedBy>Sara Rute Fernandes</cp:lastModifiedBy>
  <cp:revision>36</cp:revision>
  <dcterms:created xsi:type="dcterms:W3CDTF">2016-05-05T08:41:36Z</dcterms:created>
  <dcterms:modified xsi:type="dcterms:W3CDTF">2023-06-15T10:20:40Z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0x010100B0E78AEF44316C47A124FB74B705146C</vt:lpwstr>
  </property>
</Properties>
</file>